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s>
</file>

<file path=ppt/media/>
</file>

<file path=ppt/media/image-1-1.png>
</file>

<file path=ppt/media/image-1-2.png>
</file>

<file path=ppt/media/image-2-1.png>
</file>

<file path=ppt/media/image-2-2.png>
</file>

<file path=ppt/media/image-3-1.png>
</file>

<file path=ppt/media/image-4-1.png>
</file>

<file path=ppt/media/image-4-2.png>
</file>

<file path=ppt/media/image-4-3.png>
</file>

<file path=ppt/media/image-4-4.png>
</file>

<file path=ppt/media/image-4-5.png>
</file>

<file path=ppt/media/image-5-1.png>
</file>

<file path=ppt/media/image-5-2.png>
</file>

<file path=ppt/media/image-6-1.png>
</file>

<file path=ppt/media/image-7-1.png>
</file>

<file path=ppt/media/image-7-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1.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1.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slideLayout" Target="../slideLayouts/slideLayout1.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slideLayout" Target="../slideLayouts/slideLayout1.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1.xml"/><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833199" y="2581870"/>
            <a:ext cx="7477601" cy="1666399"/>
          </a:xfrm>
          <a:prstGeom prst="rect">
            <a:avLst/>
          </a:prstGeom>
          <a:noFill/>
          <a:ln/>
        </p:spPr>
        <p:txBody>
          <a:bodyPr wrap="square" rtlCol="0" anchor="t"/>
          <a:lstStyle/>
          <a:p>
            <a:pPr indent="0" marL="0">
              <a:lnSpc>
                <a:spcPts val="6561"/>
              </a:lnSpc>
              <a:buNone/>
            </a:pPr>
            <a:r>
              <a:rPr lang="en-US" sz="5249" dirty="0">
                <a:solidFill>
                  <a:srgbClr val="312F2B"/>
                </a:solidFill>
                <a:latin typeface="Gelasio" pitchFamily="34" charset="0"/>
                <a:ea typeface="Gelasio" pitchFamily="34" charset="-122"/>
                <a:cs typeface="Gelasio" pitchFamily="34" charset="-120"/>
              </a:rPr>
              <a:t>Les langages de programmation</a:t>
            </a:r>
            <a:endParaRPr lang="en-US" sz="5249" dirty="0"/>
          </a:p>
        </p:txBody>
      </p:sp>
      <p:sp>
        <p:nvSpPr>
          <p:cNvPr id="5" name="Text 2"/>
          <p:cNvSpPr/>
          <p:nvPr/>
        </p:nvSpPr>
        <p:spPr>
          <a:xfrm>
            <a:off x="833199" y="4581525"/>
            <a:ext cx="7477601" cy="1066205"/>
          </a:xfrm>
          <a:prstGeom prst="rect">
            <a:avLst/>
          </a:prstGeom>
          <a:noFill/>
          <a:ln/>
        </p:spPr>
        <p:txBody>
          <a:bodyPr wrap="squar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Les langages de programmation sont des outils essentiels pour créer des logiciels et des applications. Découvrez leur diversité et trouvez celui qui convient le mieux à votre projet.</a:t>
            </a:r>
            <a:endParaRPr lang="en-US" sz="1750" dirty="0"/>
          </a:p>
        </p:txBody>
      </p:sp>
      <p:pic>
        <p:nvPicPr>
          <p:cNvPr id="6" name="Image 1" descr="preencoded.png">    </p:cNvPr>
          <p:cNvPicPr>
            <a:picLocks noChangeAspect="1"/>
          </p:cNvPicPr>
          <p:nvPr/>
        </p:nvPicPr>
        <p:blipFill>
          <a:blip r:embed="rId2"/>
          <a:stretch>
            <a:fillRect/>
          </a:stretch>
        </p:blipFill>
        <p:spPr>
          <a:xfrm>
            <a:off x="914400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6319599" y="2542937"/>
            <a:ext cx="7477601" cy="1388745"/>
          </a:xfrm>
          <a:prstGeom prst="rect">
            <a:avLst/>
          </a:prstGeom>
          <a:noFill/>
          <a:ln/>
        </p:spPr>
        <p:txBody>
          <a:bodyPr wrap="square" rtlCol="0" anchor="t"/>
          <a:lstStyle/>
          <a:p>
            <a:pPr indent="0" marL="0">
              <a:lnSpc>
                <a:spcPts val="5468"/>
              </a:lnSpc>
              <a:buNone/>
            </a:pPr>
            <a:r>
              <a:rPr lang="en-US" sz="4374" dirty="0">
                <a:solidFill>
                  <a:srgbClr val="312F2B"/>
                </a:solidFill>
                <a:latin typeface="Gelasio" pitchFamily="34" charset="0"/>
                <a:ea typeface="Gelasio" pitchFamily="34" charset="-122"/>
                <a:cs typeface="Gelasio" pitchFamily="34" charset="-120"/>
              </a:rPr>
              <a:t>Qu'est-ce qu'un langage de programmation?</a:t>
            </a:r>
            <a:endParaRPr lang="en-US" sz="4374" dirty="0"/>
          </a:p>
        </p:txBody>
      </p:sp>
      <p:sp>
        <p:nvSpPr>
          <p:cNvPr id="5" name="Text 2"/>
          <p:cNvSpPr/>
          <p:nvPr/>
        </p:nvSpPr>
        <p:spPr>
          <a:xfrm>
            <a:off x="6319599" y="4264938"/>
            <a:ext cx="7477601" cy="1421606"/>
          </a:xfrm>
          <a:prstGeom prst="rect">
            <a:avLst/>
          </a:prstGeom>
          <a:noFill/>
          <a:ln/>
        </p:spPr>
        <p:txBody>
          <a:bodyPr wrap="squar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Un langage de programmation est un ensemble de règles et de symboles utilisés pour écrire des instructions que les ordinateurs peuvent comprendre et exécuter. Ces langages permettent aux développeurs de créer des logiciels et de contrôler le fonctionnement des ordinateurs.</a:t>
            </a:r>
            <a:endParaRPr lang="en-US" sz="1750" dirty="0"/>
          </a:p>
        </p:txBody>
      </p:sp>
      <p:pic>
        <p:nvPicPr>
          <p:cNvPr id="6" name="Image 1" descr="preencoded.png">    </p:cNvPr>
          <p:cNvPicPr>
            <a:picLocks noChangeAspect="1"/>
          </p:cNvPicPr>
          <p:nvPr/>
        </p:nvPicPr>
        <p:blipFill>
          <a:blip r:embed="rId2"/>
          <a:stretch>
            <a:fillRect/>
          </a:stretch>
        </p:blipFill>
        <p:spPr>
          <a:xfrm>
            <a:off x="0" y="0"/>
            <a:ext cx="5486400" cy="8229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037993" y="979646"/>
            <a:ext cx="10554414" cy="1388745"/>
          </a:xfrm>
          <a:prstGeom prst="rect">
            <a:avLst/>
          </a:prstGeom>
          <a:noFill/>
          <a:ln/>
        </p:spPr>
        <p:txBody>
          <a:bodyPr wrap="square" rtlCol="0" anchor="t"/>
          <a:lstStyle/>
          <a:p>
            <a:pPr indent="0" marL="0">
              <a:lnSpc>
                <a:spcPts val="5468"/>
              </a:lnSpc>
              <a:buNone/>
            </a:pPr>
            <a:r>
              <a:rPr lang="en-US" sz="4374" dirty="0">
                <a:solidFill>
                  <a:srgbClr val="312F2B"/>
                </a:solidFill>
                <a:latin typeface="Gelasio" pitchFamily="34" charset="0"/>
                <a:ea typeface="Gelasio" pitchFamily="34" charset="-122"/>
                <a:cs typeface="Gelasio" pitchFamily="34" charset="-120"/>
              </a:rPr>
              <a:t>Les différents types de langages de programmation</a:t>
            </a:r>
            <a:endParaRPr lang="en-US" sz="4374" dirty="0"/>
          </a:p>
        </p:txBody>
      </p:sp>
      <p:sp>
        <p:nvSpPr>
          <p:cNvPr id="5" name="Shape 2"/>
          <p:cNvSpPr/>
          <p:nvPr/>
        </p:nvSpPr>
        <p:spPr>
          <a:xfrm>
            <a:off x="2037993" y="2812733"/>
            <a:ext cx="5166122" cy="2107525"/>
          </a:xfrm>
          <a:prstGeom prst="roundRect">
            <a:avLst>
              <a:gd name="adj" fmla="val 4744"/>
            </a:avLst>
          </a:prstGeom>
          <a:solidFill>
            <a:srgbClr val="E8E8E3"/>
          </a:solidFill>
          <a:ln w="13811">
            <a:solidFill>
              <a:srgbClr val="D1D1C7"/>
            </a:solidFill>
            <a:prstDash val="solid"/>
          </a:ln>
        </p:spPr>
      </p:sp>
      <p:sp>
        <p:nvSpPr>
          <p:cNvPr id="6" name="Text 3"/>
          <p:cNvSpPr/>
          <p:nvPr/>
        </p:nvSpPr>
        <p:spPr>
          <a:xfrm>
            <a:off x="2273975" y="3048714"/>
            <a:ext cx="2979420" cy="347186"/>
          </a:xfrm>
          <a:prstGeom prst="rect">
            <a:avLst/>
          </a:prstGeom>
          <a:noFill/>
          <a:ln/>
        </p:spPr>
        <p:txBody>
          <a:bodyPr wrap="none" rtlCol="0" anchor="t"/>
          <a:lstStyle/>
          <a:p>
            <a:pPr indent="0" marL="0">
              <a:lnSpc>
                <a:spcPts val="2734"/>
              </a:lnSpc>
              <a:buNone/>
            </a:pPr>
            <a:r>
              <a:rPr lang="en-US" sz="2187" dirty="0">
                <a:solidFill>
                  <a:srgbClr val="272525"/>
                </a:solidFill>
                <a:latin typeface="Gelasio" pitchFamily="34" charset="0"/>
                <a:ea typeface="Gelasio" pitchFamily="34" charset="-122"/>
                <a:cs typeface="Gelasio" pitchFamily="34" charset="-120"/>
              </a:rPr>
              <a:t>Langages de haut niveau</a:t>
            </a:r>
            <a:endParaRPr lang="en-US" sz="2187" dirty="0"/>
          </a:p>
        </p:txBody>
      </p:sp>
      <p:sp>
        <p:nvSpPr>
          <p:cNvPr id="7" name="Text 4"/>
          <p:cNvSpPr/>
          <p:nvPr/>
        </p:nvSpPr>
        <p:spPr>
          <a:xfrm>
            <a:off x="2273975" y="3618071"/>
            <a:ext cx="4694158" cy="1066205"/>
          </a:xfrm>
          <a:prstGeom prst="rect">
            <a:avLst/>
          </a:prstGeom>
          <a:noFill/>
          <a:ln/>
        </p:spPr>
        <p:txBody>
          <a:bodyPr wrap="squar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Ces langages sont plus proches de l'anglais et plus faciles à lire et à comprendre pour les développeurs. Exemples : Python, Java, Ruby.</a:t>
            </a:r>
            <a:endParaRPr lang="en-US" sz="1750" dirty="0"/>
          </a:p>
        </p:txBody>
      </p:sp>
      <p:sp>
        <p:nvSpPr>
          <p:cNvPr id="8" name="Shape 5"/>
          <p:cNvSpPr/>
          <p:nvPr/>
        </p:nvSpPr>
        <p:spPr>
          <a:xfrm>
            <a:off x="7426285" y="2812733"/>
            <a:ext cx="5166122" cy="2107525"/>
          </a:xfrm>
          <a:prstGeom prst="roundRect">
            <a:avLst>
              <a:gd name="adj" fmla="val 4744"/>
            </a:avLst>
          </a:prstGeom>
          <a:solidFill>
            <a:srgbClr val="E8E8E3"/>
          </a:solidFill>
          <a:ln w="13811">
            <a:solidFill>
              <a:srgbClr val="D1D1C7"/>
            </a:solidFill>
            <a:prstDash val="solid"/>
          </a:ln>
        </p:spPr>
      </p:sp>
      <p:sp>
        <p:nvSpPr>
          <p:cNvPr id="9" name="Text 6"/>
          <p:cNvSpPr/>
          <p:nvPr/>
        </p:nvSpPr>
        <p:spPr>
          <a:xfrm>
            <a:off x="7662267" y="3048714"/>
            <a:ext cx="2842260" cy="347186"/>
          </a:xfrm>
          <a:prstGeom prst="rect">
            <a:avLst/>
          </a:prstGeom>
          <a:noFill/>
          <a:ln/>
        </p:spPr>
        <p:txBody>
          <a:bodyPr wrap="none" rtlCol="0" anchor="t"/>
          <a:lstStyle/>
          <a:p>
            <a:pPr indent="0" marL="0">
              <a:lnSpc>
                <a:spcPts val="2734"/>
              </a:lnSpc>
              <a:buNone/>
            </a:pPr>
            <a:r>
              <a:rPr lang="en-US" sz="2187" dirty="0">
                <a:solidFill>
                  <a:srgbClr val="272525"/>
                </a:solidFill>
                <a:latin typeface="Gelasio" pitchFamily="34" charset="0"/>
                <a:ea typeface="Gelasio" pitchFamily="34" charset="-122"/>
                <a:cs typeface="Gelasio" pitchFamily="34" charset="-120"/>
              </a:rPr>
              <a:t>Langages de bas niveau</a:t>
            </a:r>
            <a:endParaRPr lang="en-US" sz="2187" dirty="0"/>
          </a:p>
        </p:txBody>
      </p:sp>
      <p:sp>
        <p:nvSpPr>
          <p:cNvPr id="10" name="Text 7"/>
          <p:cNvSpPr/>
          <p:nvPr/>
        </p:nvSpPr>
        <p:spPr>
          <a:xfrm>
            <a:off x="7662267" y="3618071"/>
            <a:ext cx="4694158" cy="1066205"/>
          </a:xfrm>
          <a:prstGeom prst="rect">
            <a:avLst/>
          </a:prstGeom>
          <a:noFill/>
          <a:ln/>
        </p:spPr>
        <p:txBody>
          <a:bodyPr wrap="squar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Ces langages sont plus proches du langage machine et permettent un contrôle plus précis de l'ordinateur. Exemples : C, C++, Assembleur.</a:t>
            </a:r>
            <a:endParaRPr lang="en-US" sz="1750" dirty="0"/>
          </a:p>
        </p:txBody>
      </p:sp>
      <p:sp>
        <p:nvSpPr>
          <p:cNvPr id="11" name="Shape 8"/>
          <p:cNvSpPr/>
          <p:nvPr/>
        </p:nvSpPr>
        <p:spPr>
          <a:xfrm>
            <a:off x="2037993" y="5142428"/>
            <a:ext cx="5166122" cy="2107525"/>
          </a:xfrm>
          <a:prstGeom prst="roundRect">
            <a:avLst>
              <a:gd name="adj" fmla="val 4744"/>
            </a:avLst>
          </a:prstGeom>
          <a:solidFill>
            <a:srgbClr val="E8E8E3"/>
          </a:solidFill>
          <a:ln w="13811">
            <a:solidFill>
              <a:srgbClr val="D1D1C7"/>
            </a:solidFill>
            <a:prstDash val="solid"/>
          </a:ln>
        </p:spPr>
      </p:sp>
      <p:sp>
        <p:nvSpPr>
          <p:cNvPr id="12" name="Text 9"/>
          <p:cNvSpPr/>
          <p:nvPr/>
        </p:nvSpPr>
        <p:spPr>
          <a:xfrm>
            <a:off x="2273975" y="5378410"/>
            <a:ext cx="2461260" cy="347186"/>
          </a:xfrm>
          <a:prstGeom prst="rect">
            <a:avLst/>
          </a:prstGeom>
          <a:noFill/>
          <a:ln/>
        </p:spPr>
        <p:txBody>
          <a:bodyPr wrap="none" rtlCol="0" anchor="t"/>
          <a:lstStyle/>
          <a:p>
            <a:pPr indent="0" marL="0">
              <a:lnSpc>
                <a:spcPts val="2734"/>
              </a:lnSpc>
              <a:buNone/>
            </a:pPr>
            <a:r>
              <a:rPr lang="en-US" sz="2187" dirty="0">
                <a:solidFill>
                  <a:srgbClr val="272525"/>
                </a:solidFill>
                <a:latin typeface="Gelasio" pitchFamily="34" charset="0"/>
                <a:ea typeface="Gelasio" pitchFamily="34" charset="-122"/>
                <a:cs typeface="Gelasio" pitchFamily="34" charset="-120"/>
              </a:rPr>
              <a:t>Langages déclaratifs</a:t>
            </a:r>
            <a:endParaRPr lang="en-US" sz="2187" dirty="0"/>
          </a:p>
        </p:txBody>
      </p:sp>
      <p:sp>
        <p:nvSpPr>
          <p:cNvPr id="13" name="Text 10"/>
          <p:cNvSpPr/>
          <p:nvPr/>
        </p:nvSpPr>
        <p:spPr>
          <a:xfrm>
            <a:off x="2273975" y="5947767"/>
            <a:ext cx="4694158" cy="1066205"/>
          </a:xfrm>
          <a:prstGeom prst="rect">
            <a:avLst/>
          </a:prstGeom>
          <a:noFill/>
          <a:ln/>
        </p:spPr>
        <p:txBody>
          <a:bodyPr wrap="squar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Ces langages se concentrent sur la spécification du résultat souhaité sans se soucier des étapes pour y parvenir. Exemples : SQL, HTML, CSS.</a:t>
            </a:r>
            <a:endParaRPr lang="en-US" sz="1750" dirty="0"/>
          </a:p>
        </p:txBody>
      </p:sp>
      <p:sp>
        <p:nvSpPr>
          <p:cNvPr id="14" name="Shape 11"/>
          <p:cNvSpPr/>
          <p:nvPr/>
        </p:nvSpPr>
        <p:spPr>
          <a:xfrm>
            <a:off x="7426285" y="5142428"/>
            <a:ext cx="5166122" cy="2107525"/>
          </a:xfrm>
          <a:prstGeom prst="roundRect">
            <a:avLst>
              <a:gd name="adj" fmla="val 4744"/>
            </a:avLst>
          </a:prstGeom>
          <a:solidFill>
            <a:srgbClr val="E8E8E3"/>
          </a:solidFill>
          <a:ln w="13811">
            <a:solidFill>
              <a:srgbClr val="D1D1C7"/>
            </a:solidFill>
            <a:prstDash val="solid"/>
          </a:ln>
        </p:spPr>
      </p:sp>
      <p:sp>
        <p:nvSpPr>
          <p:cNvPr id="15" name="Text 12"/>
          <p:cNvSpPr/>
          <p:nvPr/>
        </p:nvSpPr>
        <p:spPr>
          <a:xfrm>
            <a:off x="7662267" y="5378410"/>
            <a:ext cx="2682240" cy="347186"/>
          </a:xfrm>
          <a:prstGeom prst="rect">
            <a:avLst/>
          </a:prstGeom>
          <a:noFill/>
          <a:ln/>
        </p:spPr>
        <p:txBody>
          <a:bodyPr wrap="none" rtlCol="0" anchor="t"/>
          <a:lstStyle/>
          <a:p>
            <a:pPr indent="0" marL="0">
              <a:lnSpc>
                <a:spcPts val="2734"/>
              </a:lnSpc>
              <a:buNone/>
            </a:pPr>
            <a:r>
              <a:rPr lang="en-US" sz="2187" dirty="0">
                <a:solidFill>
                  <a:srgbClr val="272525"/>
                </a:solidFill>
                <a:latin typeface="Gelasio" pitchFamily="34" charset="0"/>
                <a:ea typeface="Gelasio" pitchFamily="34" charset="-122"/>
                <a:cs typeface="Gelasio" pitchFamily="34" charset="-120"/>
              </a:rPr>
              <a:t>Langages fonctionnels</a:t>
            </a:r>
            <a:endParaRPr lang="en-US" sz="2187" dirty="0"/>
          </a:p>
        </p:txBody>
      </p:sp>
      <p:sp>
        <p:nvSpPr>
          <p:cNvPr id="16" name="Text 13"/>
          <p:cNvSpPr/>
          <p:nvPr/>
        </p:nvSpPr>
        <p:spPr>
          <a:xfrm>
            <a:off x="7662267" y="5947767"/>
            <a:ext cx="4694158" cy="1066205"/>
          </a:xfrm>
          <a:prstGeom prst="rect">
            <a:avLst/>
          </a:prstGeom>
          <a:noFill/>
          <a:ln/>
        </p:spPr>
        <p:txBody>
          <a:bodyPr wrap="squar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Ces langages se concentrent sur les fonctions et encouragent l'écriture de code modulaire et réutilisable. Exemples : Haskell, Lisp, Erlang.</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9144953"/>
          </a:xfrm>
          <a:prstGeom prst="rect">
            <a:avLst/>
          </a:prstGeom>
          <a:solidFill>
            <a:srgbClr val="FFFFFF">
              <a:alpha val="75000"/>
            </a:srgbClr>
          </a:solidFill>
          <a:ln w="9644">
            <a:solidFill>
              <a:srgbClr val="FFFFFF">
                <a:alpha val="64000"/>
              </a:srgbClr>
            </a:solidFill>
            <a:prstDash val="solid"/>
          </a:ln>
        </p:spPr>
      </p:sp>
      <p:sp>
        <p:nvSpPr>
          <p:cNvPr id="4" name="Text 1"/>
          <p:cNvSpPr/>
          <p:nvPr/>
        </p:nvSpPr>
        <p:spPr>
          <a:xfrm>
            <a:off x="3621167" y="427673"/>
            <a:ext cx="7388066" cy="972026"/>
          </a:xfrm>
          <a:prstGeom prst="rect">
            <a:avLst/>
          </a:prstGeom>
          <a:noFill/>
          <a:ln/>
        </p:spPr>
        <p:txBody>
          <a:bodyPr wrap="square" rtlCol="0" anchor="t"/>
          <a:lstStyle/>
          <a:p>
            <a:pPr indent="0" marL="0">
              <a:lnSpc>
                <a:spcPts val="3827"/>
              </a:lnSpc>
              <a:buNone/>
            </a:pPr>
            <a:r>
              <a:rPr lang="en-US" sz="3062" dirty="0">
                <a:solidFill>
                  <a:srgbClr val="312F2B"/>
                </a:solidFill>
                <a:latin typeface="Gelasio" pitchFamily="34" charset="0"/>
                <a:ea typeface="Gelasio" pitchFamily="34" charset="-122"/>
                <a:cs typeface="Gelasio" pitchFamily="34" charset="-120"/>
              </a:rPr>
              <a:t>Langages de programmation les plus populaires</a:t>
            </a:r>
            <a:endParaRPr lang="en-US" sz="3062" dirty="0"/>
          </a:p>
        </p:txBody>
      </p:sp>
      <p:pic>
        <p:nvPicPr>
          <p:cNvPr id="5" name="Image 1" descr="preencoded.png">    </p:cNvPr>
          <p:cNvPicPr>
            <a:picLocks noChangeAspect="1"/>
          </p:cNvPicPr>
          <p:nvPr/>
        </p:nvPicPr>
        <p:blipFill>
          <a:blip r:embed="rId2"/>
          <a:stretch>
            <a:fillRect/>
          </a:stretch>
        </p:blipFill>
        <p:spPr>
          <a:xfrm>
            <a:off x="3621167" y="1710690"/>
            <a:ext cx="2307193" cy="1425893"/>
          </a:xfrm>
          <a:prstGeom prst="rect">
            <a:avLst/>
          </a:prstGeom>
        </p:spPr>
      </p:pic>
      <p:sp>
        <p:nvSpPr>
          <p:cNvPr id="6" name="Text 2"/>
          <p:cNvSpPr/>
          <p:nvPr/>
        </p:nvSpPr>
        <p:spPr>
          <a:xfrm>
            <a:off x="3621167" y="3330893"/>
            <a:ext cx="1555313" cy="243007"/>
          </a:xfrm>
          <a:prstGeom prst="rect">
            <a:avLst/>
          </a:prstGeom>
          <a:noFill/>
          <a:ln/>
        </p:spPr>
        <p:txBody>
          <a:bodyPr wrap="none" rtlCol="0" anchor="t"/>
          <a:lstStyle/>
          <a:p>
            <a:pPr algn="l" indent="0" marL="0">
              <a:lnSpc>
                <a:spcPts val="1914"/>
              </a:lnSpc>
              <a:buNone/>
            </a:pPr>
            <a:r>
              <a:rPr lang="en-US" sz="1531" dirty="0">
                <a:solidFill>
                  <a:srgbClr val="312F2B"/>
                </a:solidFill>
                <a:latin typeface="Gelasio" pitchFamily="34" charset="0"/>
                <a:ea typeface="Gelasio" pitchFamily="34" charset="-122"/>
                <a:cs typeface="Gelasio" pitchFamily="34" charset="-120"/>
              </a:rPr>
              <a:t>Python</a:t>
            </a:r>
            <a:endParaRPr lang="en-US" sz="1531" dirty="0"/>
          </a:p>
        </p:txBody>
      </p:sp>
      <p:sp>
        <p:nvSpPr>
          <p:cNvPr id="7" name="Text 3"/>
          <p:cNvSpPr/>
          <p:nvPr/>
        </p:nvSpPr>
        <p:spPr>
          <a:xfrm>
            <a:off x="3621167" y="3729395"/>
            <a:ext cx="2307193" cy="1243608"/>
          </a:xfrm>
          <a:prstGeom prst="rect">
            <a:avLst/>
          </a:prstGeom>
          <a:noFill/>
          <a:ln/>
        </p:spPr>
        <p:txBody>
          <a:bodyPr wrap="square" rtlCol="0" anchor="t"/>
          <a:lstStyle/>
          <a:p>
            <a:pPr algn="l" indent="0" marL="0">
              <a:lnSpc>
                <a:spcPts val="1960"/>
              </a:lnSpc>
              <a:buNone/>
            </a:pPr>
            <a:r>
              <a:rPr lang="en-US" sz="1225" dirty="0">
                <a:solidFill>
                  <a:srgbClr val="272525"/>
                </a:solidFill>
                <a:latin typeface="Lato" pitchFamily="34" charset="0"/>
                <a:ea typeface="Lato" pitchFamily="34" charset="-122"/>
                <a:cs typeface="Lato" pitchFamily="34" charset="-120"/>
              </a:rPr>
              <a:t>Python est un langage polyvalent et facile à apprendre. Il est utilisé pour le développement web, l'analyse de données et l'intelligence artificielle.</a:t>
            </a:r>
            <a:endParaRPr lang="en-US" sz="1225" dirty="0"/>
          </a:p>
        </p:txBody>
      </p:sp>
      <p:pic>
        <p:nvPicPr>
          <p:cNvPr id="8" name="Image 2" descr="preencoded.png">    </p:cNvPr>
          <p:cNvPicPr>
            <a:picLocks noChangeAspect="1"/>
          </p:cNvPicPr>
          <p:nvPr/>
        </p:nvPicPr>
        <p:blipFill>
          <a:blip r:embed="rId3"/>
          <a:stretch>
            <a:fillRect/>
          </a:stretch>
        </p:blipFill>
        <p:spPr>
          <a:xfrm>
            <a:off x="6161603" y="1710690"/>
            <a:ext cx="2307193" cy="1425893"/>
          </a:xfrm>
          <a:prstGeom prst="rect">
            <a:avLst/>
          </a:prstGeom>
        </p:spPr>
      </p:pic>
      <p:sp>
        <p:nvSpPr>
          <p:cNvPr id="9" name="Text 4"/>
          <p:cNvSpPr/>
          <p:nvPr/>
        </p:nvSpPr>
        <p:spPr>
          <a:xfrm>
            <a:off x="6161603" y="3330893"/>
            <a:ext cx="1555313" cy="243007"/>
          </a:xfrm>
          <a:prstGeom prst="rect">
            <a:avLst/>
          </a:prstGeom>
          <a:noFill/>
          <a:ln/>
        </p:spPr>
        <p:txBody>
          <a:bodyPr wrap="none" rtlCol="0" anchor="t"/>
          <a:lstStyle/>
          <a:p>
            <a:pPr algn="l" indent="0" marL="0">
              <a:lnSpc>
                <a:spcPts val="1914"/>
              </a:lnSpc>
              <a:buNone/>
            </a:pPr>
            <a:r>
              <a:rPr lang="en-US" sz="1531" dirty="0">
                <a:solidFill>
                  <a:srgbClr val="312F2B"/>
                </a:solidFill>
                <a:latin typeface="Gelasio" pitchFamily="34" charset="0"/>
                <a:ea typeface="Gelasio" pitchFamily="34" charset="-122"/>
                <a:cs typeface="Gelasio" pitchFamily="34" charset="-120"/>
              </a:rPr>
              <a:t>JavaScript</a:t>
            </a:r>
            <a:endParaRPr lang="en-US" sz="1531" dirty="0"/>
          </a:p>
        </p:txBody>
      </p:sp>
      <p:sp>
        <p:nvSpPr>
          <p:cNvPr id="10" name="Text 5"/>
          <p:cNvSpPr/>
          <p:nvPr/>
        </p:nvSpPr>
        <p:spPr>
          <a:xfrm>
            <a:off x="6161603" y="3729395"/>
            <a:ext cx="2307193" cy="1243608"/>
          </a:xfrm>
          <a:prstGeom prst="rect">
            <a:avLst/>
          </a:prstGeom>
          <a:noFill/>
          <a:ln/>
        </p:spPr>
        <p:txBody>
          <a:bodyPr wrap="square" rtlCol="0" anchor="t"/>
          <a:lstStyle/>
          <a:p>
            <a:pPr algn="l" indent="0" marL="0">
              <a:lnSpc>
                <a:spcPts val="1960"/>
              </a:lnSpc>
              <a:buNone/>
            </a:pPr>
            <a:r>
              <a:rPr lang="en-US" sz="1225" dirty="0">
                <a:solidFill>
                  <a:srgbClr val="272525"/>
                </a:solidFill>
                <a:latin typeface="Lato" pitchFamily="34" charset="0"/>
                <a:ea typeface="Lato" pitchFamily="34" charset="-122"/>
                <a:cs typeface="Lato" pitchFamily="34" charset="-120"/>
              </a:rPr>
              <a:t>JavaScript est un langage de programmation orienté vers le web. Il est utilisé pour créer des applications interactives et des sites web dynamiques.</a:t>
            </a:r>
            <a:endParaRPr lang="en-US" sz="1225" dirty="0"/>
          </a:p>
        </p:txBody>
      </p:sp>
      <p:pic>
        <p:nvPicPr>
          <p:cNvPr id="11" name="Image 3" descr="preencoded.png">    </p:cNvPr>
          <p:cNvPicPr>
            <a:picLocks noChangeAspect="1"/>
          </p:cNvPicPr>
          <p:nvPr/>
        </p:nvPicPr>
        <p:blipFill>
          <a:blip r:embed="rId4"/>
          <a:stretch>
            <a:fillRect/>
          </a:stretch>
        </p:blipFill>
        <p:spPr>
          <a:xfrm>
            <a:off x="8702040" y="1710690"/>
            <a:ext cx="2307193" cy="1425893"/>
          </a:xfrm>
          <a:prstGeom prst="rect">
            <a:avLst/>
          </a:prstGeom>
        </p:spPr>
      </p:pic>
      <p:sp>
        <p:nvSpPr>
          <p:cNvPr id="12" name="Text 6"/>
          <p:cNvSpPr/>
          <p:nvPr/>
        </p:nvSpPr>
        <p:spPr>
          <a:xfrm>
            <a:off x="8702040" y="3330893"/>
            <a:ext cx="1555313" cy="243007"/>
          </a:xfrm>
          <a:prstGeom prst="rect">
            <a:avLst/>
          </a:prstGeom>
          <a:noFill/>
          <a:ln/>
        </p:spPr>
        <p:txBody>
          <a:bodyPr wrap="none" rtlCol="0" anchor="t"/>
          <a:lstStyle/>
          <a:p>
            <a:pPr algn="l" indent="0" marL="0">
              <a:lnSpc>
                <a:spcPts val="1914"/>
              </a:lnSpc>
              <a:buNone/>
            </a:pPr>
            <a:r>
              <a:rPr lang="en-US" sz="1531" dirty="0">
                <a:solidFill>
                  <a:srgbClr val="312F2B"/>
                </a:solidFill>
                <a:latin typeface="Gelasio" pitchFamily="34" charset="0"/>
                <a:ea typeface="Gelasio" pitchFamily="34" charset="-122"/>
                <a:cs typeface="Gelasio" pitchFamily="34" charset="-120"/>
              </a:rPr>
              <a:t>Java</a:t>
            </a:r>
            <a:endParaRPr lang="en-US" sz="1531" dirty="0"/>
          </a:p>
        </p:txBody>
      </p:sp>
      <p:sp>
        <p:nvSpPr>
          <p:cNvPr id="13" name="Text 7"/>
          <p:cNvSpPr/>
          <p:nvPr/>
        </p:nvSpPr>
        <p:spPr>
          <a:xfrm>
            <a:off x="8702040" y="3729395"/>
            <a:ext cx="2307193" cy="1492329"/>
          </a:xfrm>
          <a:prstGeom prst="rect">
            <a:avLst/>
          </a:prstGeom>
          <a:noFill/>
          <a:ln/>
        </p:spPr>
        <p:txBody>
          <a:bodyPr wrap="square" rtlCol="0" anchor="t"/>
          <a:lstStyle/>
          <a:p>
            <a:pPr algn="l" indent="0" marL="0">
              <a:lnSpc>
                <a:spcPts val="1960"/>
              </a:lnSpc>
              <a:buNone/>
            </a:pPr>
            <a:r>
              <a:rPr lang="en-US" sz="1225" dirty="0">
                <a:solidFill>
                  <a:srgbClr val="272525"/>
                </a:solidFill>
                <a:latin typeface="Lato" pitchFamily="34" charset="0"/>
                <a:ea typeface="Lato" pitchFamily="34" charset="-122"/>
                <a:cs typeface="Lato" pitchFamily="34" charset="-120"/>
              </a:rPr>
              <a:t>Java est un langage utilisé pour développer des applications dans divers domaines, notamment les applications de bureau, les applications Android et les systèmes d'entreprise.</a:t>
            </a:r>
            <a:endParaRPr lang="en-US" sz="1225" dirty="0"/>
          </a:p>
        </p:txBody>
      </p:sp>
      <p:pic>
        <p:nvPicPr>
          <p:cNvPr id="14" name="Image 4" descr="preencoded.png">    </p:cNvPr>
          <p:cNvPicPr>
            <a:picLocks noChangeAspect="1"/>
          </p:cNvPicPr>
          <p:nvPr/>
        </p:nvPicPr>
        <p:blipFill>
          <a:blip r:embed="rId5"/>
          <a:stretch>
            <a:fillRect/>
          </a:stretch>
        </p:blipFill>
        <p:spPr>
          <a:xfrm>
            <a:off x="3621167" y="5454968"/>
            <a:ext cx="2307193" cy="1425893"/>
          </a:xfrm>
          <a:prstGeom prst="rect">
            <a:avLst/>
          </a:prstGeom>
        </p:spPr>
      </p:pic>
      <p:sp>
        <p:nvSpPr>
          <p:cNvPr id="15" name="Text 8"/>
          <p:cNvSpPr/>
          <p:nvPr/>
        </p:nvSpPr>
        <p:spPr>
          <a:xfrm>
            <a:off x="3621167" y="7075170"/>
            <a:ext cx="1555313" cy="243007"/>
          </a:xfrm>
          <a:prstGeom prst="rect">
            <a:avLst/>
          </a:prstGeom>
          <a:noFill/>
          <a:ln/>
        </p:spPr>
        <p:txBody>
          <a:bodyPr wrap="none" rtlCol="0" anchor="t"/>
          <a:lstStyle/>
          <a:p>
            <a:pPr algn="l" indent="0" marL="0">
              <a:lnSpc>
                <a:spcPts val="1914"/>
              </a:lnSpc>
              <a:buNone/>
            </a:pPr>
            <a:r>
              <a:rPr lang="en-US" sz="1531" dirty="0">
                <a:solidFill>
                  <a:srgbClr val="312F2B"/>
                </a:solidFill>
                <a:latin typeface="Gelasio" pitchFamily="34" charset="0"/>
                <a:ea typeface="Gelasio" pitchFamily="34" charset="-122"/>
                <a:cs typeface="Gelasio" pitchFamily="34" charset="-120"/>
              </a:rPr>
              <a:t>C</a:t>
            </a:r>
            <a:endParaRPr lang="en-US" sz="1531" dirty="0"/>
          </a:p>
        </p:txBody>
      </p:sp>
      <p:sp>
        <p:nvSpPr>
          <p:cNvPr id="16" name="Text 9"/>
          <p:cNvSpPr/>
          <p:nvPr/>
        </p:nvSpPr>
        <p:spPr>
          <a:xfrm>
            <a:off x="3621167" y="7473672"/>
            <a:ext cx="2307193" cy="1243608"/>
          </a:xfrm>
          <a:prstGeom prst="rect">
            <a:avLst/>
          </a:prstGeom>
          <a:noFill/>
          <a:ln/>
        </p:spPr>
        <p:txBody>
          <a:bodyPr wrap="square" rtlCol="0" anchor="t"/>
          <a:lstStyle/>
          <a:p>
            <a:pPr algn="l" indent="0" marL="0">
              <a:lnSpc>
                <a:spcPts val="1960"/>
              </a:lnSpc>
              <a:buNone/>
            </a:pPr>
            <a:r>
              <a:rPr lang="en-US" sz="1225" dirty="0">
                <a:solidFill>
                  <a:srgbClr val="272525"/>
                </a:solidFill>
                <a:latin typeface="Lato" pitchFamily="34" charset="0"/>
                <a:ea typeface="Lato" pitchFamily="34" charset="-122"/>
                <a:cs typeface="Lato" pitchFamily="34" charset="-120"/>
              </a:rPr>
              <a:t>Le langage C est un langage de programmation bas niveau et très puissant. Il est utilisé pour le développement système et la programmation embarquée.</a:t>
            </a:r>
            <a:endParaRPr lang="en-US" sz="1225"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0239">
            <a:solidFill>
              <a:srgbClr val="FFFFFF">
                <a:alpha val="64000"/>
              </a:srgbClr>
            </a:solidFill>
            <a:prstDash val="solid"/>
          </a:ln>
        </p:spPr>
      </p:sp>
      <p:sp>
        <p:nvSpPr>
          <p:cNvPr id="4" name="Text 1"/>
          <p:cNvSpPr/>
          <p:nvPr/>
        </p:nvSpPr>
        <p:spPr>
          <a:xfrm>
            <a:off x="679013" y="1481971"/>
            <a:ext cx="7785973" cy="1024414"/>
          </a:xfrm>
          <a:prstGeom prst="rect">
            <a:avLst/>
          </a:prstGeom>
          <a:noFill/>
          <a:ln/>
        </p:spPr>
        <p:txBody>
          <a:bodyPr wrap="square" rtlCol="0" anchor="t"/>
          <a:lstStyle/>
          <a:p>
            <a:pPr indent="0" marL="0">
              <a:lnSpc>
                <a:spcPts val="4033"/>
              </a:lnSpc>
              <a:buNone/>
            </a:pPr>
            <a:r>
              <a:rPr lang="en-US" sz="3227" dirty="0">
                <a:solidFill>
                  <a:srgbClr val="312F2B"/>
                </a:solidFill>
                <a:latin typeface="Gelasio" pitchFamily="34" charset="0"/>
                <a:ea typeface="Gelasio" pitchFamily="34" charset="-122"/>
                <a:cs typeface="Gelasio" pitchFamily="34" charset="-120"/>
              </a:rPr>
              <a:t>Avantages et inconvénients des différents langages</a:t>
            </a:r>
            <a:endParaRPr lang="en-US" sz="3227" dirty="0"/>
          </a:p>
        </p:txBody>
      </p:sp>
      <p:sp>
        <p:nvSpPr>
          <p:cNvPr id="5" name="Shape 2"/>
          <p:cNvSpPr/>
          <p:nvPr/>
        </p:nvSpPr>
        <p:spPr>
          <a:xfrm>
            <a:off x="679013" y="2880241"/>
            <a:ext cx="368737" cy="368737"/>
          </a:xfrm>
          <a:prstGeom prst="roundRect">
            <a:avLst>
              <a:gd name="adj" fmla="val 20004"/>
            </a:avLst>
          </a:prstGeom>
          <a:solidFill>
            <a:srgbClr val="E8E8E3"/>
          </a:solidFill>
          <a:ln w="10239">
            <a:solidFill>
              <a:srgbClr val="D1D1C7"/>
            </a:solidFill>
            <a:prstDash val="solid"/>
          </a:ln>
        </p:spPr>
      </p:sp>
      <p:sp>
        <p:nvSpPr>
          <p:cNvPr id="6" name="Text 3"/>
          <p:cNvSpPr/>
          <p:nvPr/>
        </p:nvSpPr>
        <p:spPr>
          <a:xfrm>
            <a:off x="809982" y="2910959"/>
            <a:ext cx="106680" cy="307300"/>
          </a:xfrm>
          <a:prstGeom prst="rect">
            <a:avLst/>
          </a:prstGeom>
          <a:noFill/>
          <a:ln/>
        </p:spPr>
        <p:txBody>
          <a:bodyPr wrap="none" rtlCol="0" anchor="t"/>
          <a:lstStyle/>
          <a:p>
            <a:pPr algn="ctr" indent="0" marL="0">
              <a:lnSpc>
                <a:spcPts val="2420"/>
              </a:lnSpc>
              <a:buNone/>
            </a:pPr>
            <a:r>
              <a:rPr lang="en-US" sz="1936" dirty="0">
                <a:solidFill>
                  <a:srgbClr val="272525"/>
                </a:solidFill>
                <a:latin typeface="Gelasio" pitchFamily="34" charset="0"/>
                <a:ea typeface="Gelasio" pitchFamily="34" charset="-122"/>
                <a:cs typeface="Gelasio" pitchFamily="34" charset="-120"/>
              </a:rPr>
              <a:t>1</a:t>
            </a:r>
            <a:endParaRPr lang="en-US" sz="1936" dirty="0"/>
          </a:p>
        </p:txBody>
      </p:sp>
      <p:sp>
        <p:nvSpPr>
          <p:cNvPr id="7" name="Text 4"/>
          <p:cNvSpPr/>
          <p:nvPr/>
        </p:nvSpPr>
        <p:spPr>
          <a:xfrm>
            <a:off x="1211580" y="2936558"/>
            <a:ext cx="1639133" cy="256103"/>
          </a:xfrm>
          <a:prstGeom prst="rect">
            <a:avLst/>
          </a:prstGeom>
          <a:noFill/>
          <a:ln/>
        </p:spPr>
        <p:txBody>
          <a:bodyPr wrap="none" rtlCol="0" anchor="t"/>
          <a:lstStyle/>
          <a:p>
            <a:pPr indent="0" marL="0">
              <a:lnSpc>
                <a:spcPts val="2017"/>
              </a:lnSpc>
              <a:buNone/>
            </a:pPr>
            <a:r>
              <a:rPr lang="en-US" sz="1613" dirty="0">
                <a:solidFill>
                  <a:srgbClr val="272525"/>
                </a:solidFill>
                <a:latin typeface="Gelasio" pitchFamily="34" charset="0"/>
                <a:ea typeface="Gelasio" pitchFamily="34" charset="-122"/>
                <a:cs typeface="Gelasio" pitchFamily="34" charset="-120"/>
              </a:rPr>
              <a:t>Python</a:t>
            </a:r>
            <a:endParaRPr lang="en-US" sz="1613" dirty="0"/>
          </a:p>
        </p:txBody>
      </p:sp>
      <p:sp>
        <p:nvSpPr>
          <p:cNvPr id="8" name="Text 5"/>
          <p:cNvSpPr/>
          <p:nvPr/>
        </p:nvSpPr>
        <p:spPr>
          <a:xfrm>
            <a:off x="1211580" y="3356491"/>
            <a:ext cx="3278505" cy="1049179"/>
          </a:xfrm>
          <a:prstGeom prst="rect">
            <a:avLst/>
          </a:prstGeom>
          <a:noFill/>
          <a:ln/>
        </p:spPr>
        <p:txBody>
          <a:bodyPr wrap="square" rtlCol="0" anchor="t"/>
          <a:lstStyle/>
          <a:p>
            <a:pPr indent="0" marL="0">
              <a:lnSpc>
                <a:spcPts val="2065"/>
              </a:lnSpc>
              <a:buNone/>
            </a:pPr>
            <a:r>
              <a:rPr lang="en-US" sz="1291" dirty="0">
                <a:solidFill>
                  <a:srgbClr val="272525"/>
                </a:solidFill>
                <a:latin typeface="Lato" pitchFamily="34" charset="0"/>
                <a:ea typeface="Lato" pitchFamily="34" charset="-122"/>
                <a:cs typeface="Lato" pitchFamily="34" charset="-120"/>
              </a:rPr>
              <a:t>Avantages : syntaxe lisible, vaste bibliothèque standard, polyvalent. Inconvénients : parfois plus lent que d'autres langages, indentation stricte.</a:t>
            </a:r>
            <a:endParaRPr lang="en-US" sz="1291" dirty="0"/>
          </a:p>
        </p:txBody>
      </p:sp>
      <p:sp>
        <p:nvSpPr>
          <p:cNvPr id="9" name="Shape 6"/>
          <p:cNvSpPr/>
          <p:nvPr/>
        </p:nvSpPr>
        <p:spPr>
          <a:xfrm>
            <a:off x="4653915" y="2880241"/>
            <a:ext cx="368737" cy="368737"/>
          </a:xfrm>
          <a:prstGeom prst="roundRect">
            <a:avLst>
              <a:gd name="adj" fmla="val 20004"/>
            </a:avLst>
          </a:prstGeom>
          <a:solidFill>
            <a:srgbClr val="E8E8E3"/>
          </a:solidFill>
          <a:ln w="10239">
            <a:solidFill>
              <a:srgbClr val="D1D1C7"/>
            </a:solidFill>
            <a:prstDash val="solid"/>
          </a:ln>
        </p:spPr>
      </p:sp>
      <p:sp>
        <p:nvSpPr>
          <p:cNvPr id="10" name="Text 7"/>
          <p:cNvSpPr/>
          <p:nvPr/>
        </p:nvSpPr>
        <p:spPr>
          <a:xfrm>
            <a:off x="4769644" y="2910959"/>
            <a:ext cx="137160" cy="307300"/>
          </a:xfrm>
          <a:prstGeom prst="rect">
            <a:avLst/>
          </a:prstGeom>
          <a:noFill/>
          <a:ln/>
        </p:spPr>
        <p:txBody>
          <a:bodyPr wrap="none" rtlCol="0" anchor="t"/>
          <a:lstStyle/>
          <a:p>
            <a:pPr algn="ctr" indent="0" marL="0">
              <a:lnSpc>
                <a:spcPts val="2420"/>
              </a:lnSpc>
              <a:buNone/>
            </a:pPr>
            <a:r>
              <a:rPr lang="en-US" sz="1936" dirty="0">
                <a:solidFill>
                  <a:srgbClr val="272525"/>
                </a:solidFill>
                <a:latin typeface="Gelasio" pitchFamily="34" charset="0"/>
                <a:ea typeface="Gelasio" pitchFamily="34" charset="-122"/>
                <a:cs typeface="Gelasio" pitchFamily="34" charset="-120"/>
              </a:rPr>
              <a:t>2</a:t>
            </a:r>
            <a:endParaRPr lang="en-US" sz="1936" dirty="0"/>
          </a:p>
        </p:txBody>
      </p:sp>
      <p:sp>
        <p:nvSpPr>
          <p:cNvPr id="11" name="Text 8"/>
          <p:cNvSpPr/>
          <p:nvPr/>
        </p:nvSpPr>
        <p:spPr>
          <a:xfrm>
            <a:off x="5186482" y="2936558"/>
            <a:ext cx="1639133" cy="256103"/>
          </a:xfrm>
          <a:prstGeom prst="rect">
            <a:avLst/>
          </a:prstGeom>
          <a:noFill/>
          <a:ln/>
        </p:spPr>
        <p:txBody>
          <a:bodyPr wrap="none" rtlCol="0" anchor="t"/>
          <a:lstStyle/>
          <a:p>
            <a:pPr indent="0" marL="0">
              <a:lnSpc>
                <a:spcPts val="2017"/>
              </a:lnSpc>
              <a:buNone/>
            </a:pPr>
            <a:r>
              <a:rPr lang="en-US" sz="1613" dirty="0">
                <a:solidFill>
                  <a:srgbClr val="272525"/>
                </a:solidFill>
                <a:latin typeface="Gelasio" pitchFamily="34" charset="0"/>
                <a:ea typeface="Gelasio" pitchFamily="34" charset="-122"/>
                <a:cs typeface="Gelasio" pitchFamily="34" charset="-120"/>
              </a:rPr>
              <a:t>JavaScript</a:t>
            </a:r>
            <a:endParaRPr lang="en-US" sz="1613" dirty="0"/>
          </a:p>
        </p:txBody>
      </p:sp>
      <p:sp>
        <p:nvSpPr>
          <p:cNvPr id="12" name="Text 9"/>
          <p:cNvSpPr/>
          <p:nvPr/>
        </p:nvSpPr>
        <p:spPr>
          <a:xfrm>
            <a:off x="5186482" y="3356491"/>
            <a:ext cx="3278505" cy="1311473"/>
          </a:xfrm>
          <a:prstGeom prst="rect">
            <a:avLst/>
          </a:prstGeom>
          <a:noFill/>
          <a:ln/>
        </p:spPr>
        <p:txBody>
          <a:bodyPr wrap="square" rtlCol="0" anchor="t"/>
          <a:lstStyle/>
          <a:p>
            <a:pPr indent="0" marL="0">
              <a:lnSpc>
                <a:spcPts val="2065"/>
              </a:lnSpc>
              <a:buNone/>
            </a:pPr>
            <a:r>
              <a:rPr lang="en-US" sz="1291" dirty="0">
                <a:solidFill>
                  <a:srgbClr val="272525"/>
                </a:solidFill>
                <a:latin typeface="Lato" pitchFamily="34" charset="0"/>
                <a:ea typeface="Lato" pitchFamily="34" charset="-122"/>
                <a:cs typeface="Lato" pitchFamily="34" charset="-120"/>
              </a:rPr>
              <a:t>Avantages : polyvalent, intégré dans tous les navigateurs, utilisé pour le développement web. Inconvénients : performances dépendantes du navigateur, évolution rapide du langage.</a:t>
            </a:r>
            <a:endParaRPr lang="en-US" sz="1291" dirty="0"/>
          </a:p>
        </p:txBody>
      </p:sp>
      <p:sp>
        <p:nvSpPr>
          <p:cNvPr id="13" name="Shape 10"/>
          <p:cNvSpPr/>
          <p:nvPr/>
        </p:nvSpPr>
        <p:spPr>
          <a:xfrm>
            <a:off x="679013" y="4959787"/>
            <a:ext cx="368737" cy="368737"/>
          </a:xfrm>
          <a:prstGeom prst="roundRect">
            <a:avLst>
              <a:gd name="adj" fmla="val 20004"/>
            </a:avLst>
          </a:prstGeom>
          <a:solidFill>
            <a:srgbClr val="E8E8E3"/>
          </a:solidFill>
          <a:ln w="10239">
            <a:solidFill>
              <a:srgbClr val="D1D1C7"/>
            </a:solidFill>
            <a:prstDash val="solid"/>
          </a:ln>
        </p:spPr>
      </p:sp>
      <p:sp>
        <p:nvSpPr>
          <p:cNvPr id="14" name="Text 11"/>
          <p:cNvSpPr/>
          <p:nvPr/>
        </p:nvSpPr>
        <p:spPr>
          <a:xfrm>
            <a:off x="794742" y="4990505"/>
            <a:ext cx="137160" cy="307300"/>
          </a:xfrm>
          <a:prstGeom prst="rect">
            <a:avLst/>
          </a:prstGeom>
          <a:noFill/>
          <a:ln/>
        </p:spPr>
        <p:txBody>
          <a:bodyPr wrap="none" rtlCol="0" anchor="t"/>
          <a:lstStyle/>
          <a:p>
            <a:pPr algn="ctr" indent="0" marL="0">
              <a:lnSpc>
                <a:spcPts val="2420"/>
              </a:lnSpc>
              <a:buNone/>
            </a:pPr>
            <a:r>
              <a:rPr lang="en-US" sz="1936" dirty="0">
                <a:solidFill>
                  <a:srgbClr val="272525"/>
                </a:solidFill>
                <a:latin typeface="Gelasio" pitchFamily="34" charset="0"/>
                <a:ea typeface="Gelasio" pitchFamily="34" charset="-122"/>
                <a:cs typeface="Gelasio" pitchFamily="34" charset="-120"/>
              </a:rPr>
              <a:t>3</a:t>
            </a:r>
            <a:endParaRPr lang="en-US" sz="1936" dirty="0"/>
          </a:p>
        </p:txBody>
      </p:sp>
      <p:sp>
        <p:nvSpPr>
          <p:cNvPr id="15" name="Text 12"/>
          <p:cNvSpPr/>
          <p:nvPr/>
        </p:nvSpPr>
        <p:spPr>
          <a:xfrm>
            <a:off x="1211580" y="5016103"/>
            <a:ext cx="1639133" cy="256103"/>
          </a:xfrm>
          <a:prstGeom prst="rect">
            <a:avLst/>
          </a:prstGeom>
          <a:noFill/>
          <a:ln/>
        </p:spPr>
        <p:txBody>
          <a:bodyPr wrap="none" rtlCol="0" anchor="t"/>
          <a:lstStyle/>
          <a:p>
            <a:pPr indent="0" marL="0">
              <a:lnSpc>
                <a:spcPts val="2017"/>
              </a:lnSpc>
              <a:buNone/>
            </a:pPr>
            <a:r>
              <a:rPr lang="en-US" sz="1613" dirty="0">
                <a:solidFill>
                  <a:srgbClr val="272525"/>
                </a:solidFill>
                <a:latin typeface="Gelasio" pitchFamily="34" charset="0"/>
                <a:ea typeface="Gelasio" pitchFamily="34" charset="-122"/>
                <a:cs typeface="Gelasio" pitchFamily="34" charset="-120"/>
              </a:rPr>
              <a:t>Java</a:t>
            </a:r>
            <a:endParaRPr lang="en-US" sz="1613" dirty="0"/>
          </a:p>
        </p:txBody>
      </p:sp>
      <p:sp>
        <p:nvSpPr>
          <p:cNvPr id="16" name="Text 13"/>
          <p:cNvSpPr/>
          <p:nvPr/>
        </p:nvSpPr>
        <p:spPr>
          <a:xfrm>
            <a:off x="1211580" y="5436037"/>
            <a:ext cx="3278505" cy="1049179"/>
          </a:xfrm>
          <a:prstGeom prst="rect">
            <a:avLst/>
          </a:prstGeom>
          <a:noFill/>
          <a:ln/>
        </p:spPr>
        <p:txBody>
          <a:bodyPr wrap="square" rtlCol="0" anchor="t"/>
          <a:lstStyle/>
          <a:p>
            <a:pPr indent="0" marL="0">
              <a:lnSpc>
                <a:spcPts val="2065"/>
              </a:lnSpc>
              <a:buNone/>
            </a:pPr>
            <a:r>
              <a:rPr lang="en-US" sz="1291" dirty="0">
                <a:solidFill>
                  <a:srgbClr val="272525"/>
                </a:solidFill>
                <a:latin typeface="Lato" pitchFamily="34" charset="0"/>
                <a:ea typeface="Lato" pitchFamily="34" charset="-122"/>
                <a:cs typeface="Lato" pitchFamily="34" charset="-120"/>
              </a:rPr>
              <a:t>Avantages : portable, large écosystème, utilisé dans les entreprises. Inconvénients : syntaxe verbeuse, nécessite une machine virtuelle Java (JVM).</a:t>
            </a:r>
            <a:endParaRPr lang="en-US" sz="1291" dirty="0"/>
          </a:p>
        </p:txBody>
      </p:sp>
      <p:sp>
        <p:nvSpPr>
          <p:cNvPr id="17" name="Shape 14"/>
          <p:cNvSpPr/>
          <p:nvPr/>
        </p:nvSpPr>
        <p:spPr>
          <a:xfrm>
            <a:off x="4653915" y="4959787"/>
            <a:ext cx="368737" cy="368737"/>
          </a:xfrm>
          <a:prstGeom prst="roundRect">
            <a:avLst>
              <a:gd name="adj" fmla="val 20004"/>
            </a:avLst>
          </a:prstGeom>
          <a:solidFill>
            <a:srgbClr val="E8E8E3"/>
          </a:solidFill>
          <a:ln w="10239">
            <a:solidFill>
              <a:srgbClr val="D1D1C7"/>
            </a:solidFill>
            <a:prstDash val="solid"/>
          </a:ln>
        </p:spPr>
      </p:sp>
      <p:sp>
        <p:nvSpPr>
          <p:cNvPr id="18" name="Text 15"/>
          <p:cNvSpPr/>
          <p:nvPr/>
        </p:nvSpPr>
        <p:spPr>
          <a:xfrm>
            <a:off x="4769644" y="4990505"/>
            <a:ext cx="137160" cy="307300"/>
          </a:xfrm>
          <a:prstGeom prst="rect">
            <a:avLst/>
          </a:prstGeom>
          <a:noFill/>
          <a:ln/>
        </p:spPr>
        <p:txBody>
          <a:bodyPr wrap="none" rtlCol="0" anchor="t"/>
          <a:lstStyle/>
          <a:p>
            <a:pPr algn="ctr" indent="0" marL="0">
              <a:lnSpc>
                <a:spcPts val="2420"/>
              </a:lnSpc>
              <a:buNone/>
            </a:pPr>
            <a:r>
              <a:rPr lang="en-US" sz="1936" dirty="0">
                <a:solidFill>
                  <a:srgbClr val="272525"/>
                </a:solidFill>
                <a:latin typeface="Gelasio" pitchFamily="34" charset="0"/>
                <a:ea typeface="Gelasio" pitchFamily="34" charset="-122"/>
                <a:cs typeface="Gelasio" pitchFamily="34" charset="-120"/>
              </a:rPr>
              <a:t>4</a:t>
            </a:r>
            <a:endParaRPr lang="en-US" sz="1936" dirty="0"/>
          </a:p>
        </p:txBody>
      </p:sp>
      <p:sp>
        <p:nvSpPr>
          <p:cNvPr id="19" name="Text 16"/>
          <p:cNvSpPr/>
          <p:nvPr/>
        </p:nvSpPr>
        <p:spPr>
          <a:xfrm>
            <a:off x="5186482" y="5016103"/>
            <a:ext cx="1639133" cy="256103"/>
          </a:xfrm>
          <a:prstGeom prst="rect">
            <a:avLst/>
          </a:prstGeom>
          <a:noFill/>
          <a:ln/>
        </p:spPr>
        <p:txBody>
          <a:bodyPr wrap="none" rtlCol="0" anchor="t"/>
          <a:lstStyle/>
          <a:p>
            <a:pPr indent="0" marL="0">
              <a:lnSpc>
                <a:spcPts val="2017"/>
              </a:lnSpc>
              <a:buNone/>
            </a:pPr>
            <a:r>
              <a:rPr lang="en-US" sz="1613" dirty="0">
                <a:solidFill>
                  <a:srgbClr val="272525"/>
                </a:solidFill>
                <a:latin typeface="Gelasio" pitchFamily="34" charset="0"/>
                <a:ea typeface="Gelasio" pitchFamily="34" charset="-122"/>
                <a:cs typeface="Gelasio" pitchFamily="34" charset="-120"/>
              </a:rPr>
              <a:t>C</a:t>
            </a:r>
            <a:endParaRPr lang="en-US" sz="1613" dirty="0"/>
          </a:p>
        </p:txBody>
      </p:sp>
      <p:sp>
        <p:nvSpPr>
          <p:cNvPr id="20" name="Text 17"/>
          <p:cNvSpPr/>
          <p:nvPr/>
        </p:nvSpPr>
        <p:spPr>
          <a:xfrm>
            <a:off x="5186482" y="5436037"/>
            <a:ext cx="3278505" cy="1311473"/>
          </a:xfrm>
          <a:prstGeom prst="rect">
            <a:avLst/>
          </a:prstGeom>
          <a:noFill/>
          <a:ln/>
        </p:spPr>
        <p:txBody>
          <a:bodyPr wrap="square" rtlCol="0" anchor="t"/>
          <a:lstStyle/>
          <a:p>
            <a:pPr indent="0" marL="0">
              <a:lnSpc>
                <a:spcPts val="2065"/>
              </a:lnSpc>
              <a:buNone/>
            </a:pPr>
            <a:r>
              <a:rPr lang="en-US" sz="1291" dirty="0">
                <a:solidFill>
                  <a:srgbClr val="272525"/>
                </a:solidFill>
                <a:latin typeface="Lato" pitchFamily="34" charset="0"/>
                <a:ea typeface="Lato" pitchFamily="34" charset="-122"/>
                <a:cs typeface="Lato" pitchFamily="34" charset="-120"/>
              </a:rPr>
              <a:t>Avantages : puissant, efficace, utilisé pour le développement système. Inconvénients : syntaxe complexe, nécessite une bonne compréhension du fonctionnement interne de l'ordinateur.</a:t>
            </a:r>
            <a:endParaRPr lang="en-US" sz="1291" dirty="0"/>
          </a:p>
        </p:txBody>
      </p:sp>
      <p:pic>
        <p:nvPicPr>
          <p:cNvPr id="21" name="Image 1" descr="preencoded.png">    </p:cNvPr>
          <p:cNvPicPr>
            <a:picLocks noChangeAspect="1"/>
          </p:cNvPicPr>
          <p:nvPr/>
        </p:nvPicPr>
        <p:blipFill>
          <a:blip r:embed="rId2"/>
          <a:stretch>
            <a:fillRect/>
          </a:stretch>
        </p:blipFill>
        <p:spPr>
          <a:xfrm>
            <a:off x="9144000" y="0"/>
            <a:ext cx="5486400"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0672"/>
          </a:xfrm>
          <a:prstGeom prst="rect">
            <a:avLst/>
          </a:prstGeom>
          <a:solidFill>
            <a:srgbClr val="FFFFFF">
              <a:alpha val="75000"/>
            </a:srgbClr>
          </a:solidFill>
          <a:ln w="11668">
            <a:solidFill>
              <a:srgbClr val="FFFFFF">
                <a:alpha val="64000"/>
              </a:srgbClr>
            </a:solidFill>
            <a:prstDash val="solid"/>
          </a:ln>
        </p:spPr>
      </p:sp>
      <p:sp>
        <p:nvSpPr>
          <p:cNvPr id="4" name="Text 1"/>
          <p:cNvSpPr/>
          <p:nvPr/>
        </p:nvSpPr>
        <p:spPr>
          <a:xfrm>
            <a:off x="2859048" y="515898"/>
            <a:ext cx="8912185" cy="1172766"/>
          </a:xfrm>
          <a:prstGeom prst="rect">
            <a:avLst/>
          </a:prstGeom>
          <a:noFill/>
          <a:ln/>
        </p:spPr>
        <p:txBody>
          <a:bodyPr wrap="square" rtlCol="0" anchor="t"/>
          <a:lstStyle/>
          <a:p>
            <a:pPr indent="0" marL="0">
              <a:lnSpc>
                <a:spcPts val="4617"/>
              </a:lnSpc>
              <a:buNone/>
            </a:pPr>
            <a:r>
              <a:rPr lang="en-US" sz="3693" dirty="0">
                <a:solidFill>
                  <a:srgbClr val="312F2B"/>
                </a:solidFill>
                <a:latin typeface="Gelasio" pitchFamily="34" charset="0"/>
                <a:ea typeface="Gelasio" pitchFamily="34" charset="-122"/>
                <a:cs typeface="Gelasio" pitchFamily="34" charset="-120"/>
              </a:rPr>
              <a:t>Choisir un langage de programmation selon son projet</a:t>
            </a:r>
            <a:endParaRPr lang="en-US" sz="3693" dirty="0"/>
          </a:p>
        </p:txBody>
      </p:sp>
      <p:sp>
        <p:nvSpPr>
          <p:cNvPr id="5" name="Shape 2"/>
          <p:cNvSpPr/>
          <p:nvPr/>
        </p:nvSpPr>
        <p:spPr>
          <a:xfrm>
            <a:off x="7296388" y="2063829"/>
            <a:ext cx="37505" cy="5650944"/>
          </a:xfrm>
          <a:prstGeom prst="rect">
            <a:avLst/>
          </a:prstGeom>
          <a:solidFill>
            <a:srgbClr val="D1D1C7"/>
          </a:solidFill>
          <a:ln/>
        </p:spPr>
      </p:sp>
      <p:sp>
        <p:nvSpPr>
          <p:cNvPr id="6" name="Shape 3"/>
          <p:cNvSpPr/>
          <p:nvPr/>
        </p:nvSpPr>
        <p:spPr>
          <a:xfrm>
            <a:off x="7526119" y="2402622"/>
            <a:ext cx="656630" cy="37505"/>
          </a:xfrm>
          <a:prstGeom prst="rect">
            <a:avLst/>
          </a:prstGeom>
          <a:solidFill>
            <a:srgbClr val="D1D1C7"/>
          </a:solidFill>
          <a:ln/>
        </p:spPr>
      </p:sp>
      <p:sp>
        <p:nvSpPr>
          <p:cNvPr id="7" name="Shape 4"/>
          <p:cNvSpPr/>
          <p:nvPr/>
        </p:nvSpPr>
        <p:spPr>
          <a:xfrm>
            <a:off x="7104043" y="2210395"/>
            <a:ext cx="422077" cy="422077"/>
          </a:xfrm>
          <a:prstGeom prst="roundRect">
            <a:avLst>
              <a:gd name="adj" fmla="val 20004"/>
            </a:avLst>
          </a:prstGeom>
          <a:solidFill>
            <a:srgbClr val="E8E8E3"/>
          </a:solidFill>
          <a:ln w="11668">
            <a:solidFill>
              <a:srgbClr val="D1D1C7"/>
            </a:solidFill>
            <a:prstDash val="solid"/>
          </a:ln>
        </p:spPr>
      </p:sp>
      <p:sp>
        <p:nvSpPr>
          <p:cNvPr id="8" name="Text 5"/>
          <p:cNvSpPr/>
          <p:nvPr/>
        </p:nvSpPr>
        <p:spPr>
          <a:xfrm>
            <a:off x="7254061" y="2245519"/>
            <a:ext cx="121920" cy="351830"/>
          </a:xfrm>
          <a:prstGeom prst="rect">
            <a:avLst/>
          </a:prstGeom>
          <a:noFill/>
          <a:ln/>
        </p:spPr>
        <p:txBody>
          <a:bodyPr wrap="none" rtlCol="0" anchor="t"/>
          <a:lstStyle/>
          <a:p>
            <a:pPr algn="ctr" indent="0" marL="0">
              <a:lnSpc>
                <a:spcPts val="2770"/>
              </a:lnSpc>
              <a:buNone/>
            </a:pPr>
            <a:r>
              <a:rPr lang="en-US" sz="2216" dirty="0">
                <a:solidFill>
                  <a:srgbClr val="272525"/>
                </a:solidFill>
                <a:latin typeface="Gelasio" pitchFamily="34" charset="0"/>
                <a:ea typeface="Gelasio" pitchFamily="34" charset="-122"/>
                <a:cs typeface="Gelasio" pitchFamily="34" charset="-120"/>
              </a:rPr>
              <a:t>1</a:t>
            </a:r>
            <a:endParaRPr lang="en-US" sz="2216" dirty="0"/>
          </a:p>
        </p:txBody>
      </p:sp>
      <p:sp>
        <p:nvSpPr>
          <p:cNvPr id="9" name="Text 6"/>
          <p:cNvSpPr/>
          <p:nvPr/>
        </p:nvSpPr>
        <p:spPr>
          <a:xfrm>
            <a:off x="8346996" y="2251353"/>
            <a:ext cx="1876187" cy="293132"/>
          </a:xfrm>
          <a:prstGeom prst="rect">
            <a:avLst/>
          </a:prstGeom>
          <a:noFill/>
          <a:ln/>
        </p:spPr>
        <p:txBody>
          <a:bodyPr wrap="none" rtlCol="0" anchor="t"/>
          <a:lstStyle/>
          <a:p>
            <a:pPr algn="l" indent="0" marL="0">
              <a:lnSpc>
                <a:spcPts val="2308"/>
              </a:lnSpc>
              <a:buNone/>
            </a:pPr>
            <a:r>
              <a:rPr lang="en-US" sz="1847" dirty="0">
                <a:solidFill>
                  <a:srgbClr val="272525"/>
                </a:solidFill>
                <a:latin typeface="Gelasio" pitchFamily="34" charset="0"/>
                <a:ea typeface="Gelasio" pitchFamily="34" charset="-122"/>
                <a:cs typeface="Gelasio" pitchFamily="34" charset="-120"/>
              </a:rPr>
              <a:t>Applications web</a:t>
            </a:r>
            <a:endParaRPr lang="en-US" sz="1847" dirty="0"/>
          </a:p>
        </p:txBody>
      </p:sp>
      <p:sp>
        <p:nvSpPr>
          <p:cNvPr id="10" name="Text 7"/>
          <p:cNvSpPr/>
          <p:nvPr/>
        </p:nvSpPr>
        <p:spPr>
          <a:xfrm>
            <a:off x="8346996" y="2732008"/>
            <a:ext cx="3424238" cy="1800939"/>
          </a:xfrm>
          <a:prstGeom prst="rect">
            <a:avLst/>
          </a:prstGeom>
          <a:noFill/>
          <a:ln/>
        </p:spPr>
        <p:txBody>
          <a:bodyPr wrap="square" rtlCol="0" anchor="t"/>
          <a:lstStyle/>
          <a:p>
            <a:pPr algn="l" indent="0" marL="0">
              <a:lnSpc>
                <a:spcPts val="2364"/>
              </a:lnSpc>
              <a:buNone/>
            </a:pPr>
            <a:r>
              <a:rPr lang="en-US" sz="1477" dirty="0">
                <a:solidFill>
                  <a:srgbClr val="272525"/>
                </a:solidFill>
                <a:latin typeface="Lato" pitchFamily="34" charset="0"/>
                <a:ea typeface="Lato" pitchFamily="34" charset="-122"/>
                <a:cs typeface="Lato" pitchFamily="34" charset="-120"/>
              </a:rPr>
              <a:t>Pour les applications web, les langages couramment utilisés sont Python, JavaScript et PHP. Chaque langage a ses avantages et ses spécificités, il est donc important de les prendre en compte en fonction des besoins du projet.</a:t>
            </a:r>
            <a:endParaRPr lang="en-US" sz="1477" dirty="0"/>
          </a:p>
        </p:txBody>
      </p:sp>
      <p:sp>
        <p:nvSpPr>
          <p:cNvPr id="11" name="Shape 8"/>
          <p:cNvSpPr/>
          <p:nvPr/>
        </p:nvSpPr>
        <p:spPr>
          <a:xfrm>
            <a:off x="6447413" y="3340596"/>
            <a:ext cx="656630" cy="37505"/>
          </a:xfrm>
          <a:prstGeom prst="rect">
            <a:avLst/>
          </a:prstGeom>
          <a:solidFill>
            <a:srgbClr val="D1D1C7"/>
          </a:solidFill>
          <a:ln/>
        </p:spPr>
      </p:sp>
      <p:sp>
        <p:nvSpPr>
          <p:cNvPr id="12" name="Shape 9"/>
          <p:cNvSpPr/>
          <p:nvPr/>
        </p:nvSpPr>
        <p:spPr>
          <a:xfrm>
            <a:off x="7104043" y="3148370"/>
            <a:ext cx="422077" cy="422077"/>
          </a:xfrm>
          <a:prstGeom prst="roundRect">
            <a:avLst>
              <a:gd name="adj" fmla="val 20004"/>
            </a:avLst>
          </a:prstGeom>
          <a:solidFill>
            <a:srgbClr val="E8E8E3"/>
          </a:solidFill>
          <a:ln w="11668">
            <a:solidFill>
              <a:srgbClr val="D1D1C7"/>
            </a:solidFill>
            <a:prstDash val="solid"/>
          </a:ln>
        </p:spPr>
      </p:sp>
      <p:sp>
        <p:nvSpPr>
          <p:cNvPr id="13" name="Text 10"/>
          <p:cNvSpPr/>
          <p:nvPr/>
        </p:nvSpPr>
        <p:spPr>
          <a:xfrm>
            <a:off x="7235011" y="3183493"/>
            <a:ext cx="160020" cy="351830"/>
          </a:xfrm>
          <a:prstGeom prst="rect">
            <a:avLst/>
          </a:prstGeom>
          <a:noFill/>
          <a:ln/>
        </p:spPr>
        <p:txBody>
          <a:bodyPr wrap="none" rtlCol="0" anchor="t"/>
          <a:lstStyle/>
          <a:p>
            <a:pPr algn="ctr" indent="0" marL="0">
              <a:lnSpc>
                <a:spcPts val="2770"/>
              </a:lnSpc>
              <a:buNone/>
            </a:pPr>
            <a:r>
              <a:rPr lang="en-US" sz="2216" dirty="0">
                <a:solidFill>
                  <a:srgbClr val="272525"/>
                </a:solidFill>
                <a:latin typeface="Gelasio" pitchFamily="34" charset="0"/>
                <a:ea typeface="Gelasio" pitchFamily="34" charset="-122"/>
                <a:cs typeface="Gelasio" pitchFamily="34" charset="-120"/>
              </a:rPr>
              <a:t>2</a:t>
            </a:r>
            <a:endParaRPr lang="en-US" sz="2216" dirty="0"/>
          </a:p>
        </p:txBody>
      </p:sp>
      <p:sp>
        <p:nvSpPr>
          <p:cNvPr id="14" name="Text 11"/>
          <p:cNvSpPr/>
          <p:nvPr/>
        </p:nvSpPr>
        <p:spPr>
          <a:xfrm>
            <a:off x="4096226" y="3189327"/>
            <a:ext cx="2186940" cy="293132"/>
          </a:xfrm>
          <a:prstGeom prst="rect">
            <a:avLst/>
          </a:prstGeom>
          <a:noFill/>
          <a:ln/>
        </p:spPr>
        <p:txBody>
          <a:bodyPr wrap="none" rtlCol="0" anchor="t"/>
          <a:lstStyle/>
          <a:p>
            <a:pPr algn="r" indent="0" marL="0">
              <a:lnSpc>
                <a:spcPts val="2308"/>
              </a:lnSpc>
              <a:buNone/>
            </a:pPr>
            <a:r>
              <a:rPr lang="en-US" sz="1847" dirty="0">
                <a:solidFill>
                  <a:srgbClr val="272525"/>
                </a:solidFill>
                <a:latin typeface="Gelasio" pitchFamily="34" charset="0"/>
                <a:ea typeface="Gelasio" pitchFamily="34" charset="-122"/>
                <a:cs typeface="Gelasio" pitchFamily="34" charset="-120"/>
              </a:rPr>
              <a:t>Applications mobiles</a:t>
            </a:r>
            <a:endParaRPr lang="en-US" sz="1847" dirty="0"/>
          </a:p>
        </p:txBody>
      </p:sp>
      <p:sp>
        <p:nvSpPr>
          <p:cNvPr id="15" name="Text 12"/>
          <p:cNvSpPr/>
          <p:nvPr/>
        </p:nvSpPr>
        <p:spPr>
          <a:xfrm>
            <a:off x="2859048" y="3669982"/>
            <a:ext cx="3424118" cy="2101096"/>
          </a:xfrm>
          <a:prstGeom prst="rect">
            <a:avLst/>
          </a:prstGeom>
          <a:noFill/>
          <a:ln/>
        </p:spPr>
        <p:txBody>
          <a:bodyPr wrap="square" rtlCol="0" anchor="t"/>
          <a:lstStyle/>
          <a:p>
            <a:pPr algn="r" indent="0" marL="0">
              <a:lnSpc>
                <a:spcPts val="2364"/>
              </a:lnSpc>
              <a:buNone/>
            </a:pPr>
            <a:r>
              <a:rPr lang="en-US" sz="1477" dirty="0">
                <a:solidFill>
                  <a:srgbClr val="272525"/>
                </a:solidFill>
                <a:latin typeface="Lato" pitchFamily="34" charset="0"/>
                <a:ea typeface="Lato" pitchFamily="34" charset="-122"/>
                <a:cs typeface="Lato" pitchFamily="34" charset="-120"/>
              </a:rPr>
              <a:t>Pour le développement d'applications mobiles, des langages tels que Java (pour Android) et Swift (pour iOS) sont largement utilisés. Ces langages sont spécifiquement conçus pour les plateformes mobiles et offrent des fonctionnalités adaptées.</a:t>
            </a:r>
            <a:endParaRPr lang="en-US" sz="1477" dirty="0"/>
          </a:p>
        </p:txBody>
      </p:sp>
      <p:sp>
        <p:nvSpPr>
          <p:cNvPr id="16" name="Shape 13"/>
          <p:cNvSpPr/>
          <p:nvPr/>
        </p:nvSpPr>
        <p:spPr>
          <a:xfrm>
            <a:off x="7526119" y="5246787"/>
            <a:ext cx="656630" cy="37505"/>
          </a:xfrm>
          <a:prstGeom prst="rect">
            <a:avLst/>
          </a:prstGeom>
          <a:solidFill>
            <a:srgbClr val="D1D1C7"/>
          </a:solidFill>
          <a:ln/>
        </p:spPr>
      </p:sp>
      <p:sp>
        <p:nvSpPr>
          <p:cNvPr id="17" name="Shape 14"/>
          <p:cNvSpPr/>
          <p:nvPr/>
        </p:nvSpPr>
        <p:spPr>
          <a:xfrm>
            <a:off x="7104043" y="5054560"/>
            <a:ext cx="422077" cy="422077"/>
          </a:xfrm>
          <a:prstGeom prst="roundRect">
            <a:avLst>
              <a:gd name="adj" fmla="val 20004"/>
            </a:avLst>
          </a:prstGeom>
          <a:solidFill>
            <a:srgbClr val="E8E8E3"/>
          </a:solidFill>
          <a:ln w="11668">
            <a:solidFill>
              <a:srgbClr val="D1D1C7"/>
            </a:solidFill>
            <a:prstDash val="solid"/>
          </a:ln>
        </p:spPr>
      </p:sp>
      <p:sp>
        <p:nvSpPr>
          <p:cNvPr id="18" name="Text 15"/>
          <p:cNvSpPr/>
          <p:nvPr/>
        </p:nvSpPr>
        <p:spPr>
          <a:xfrm>
            <a:off x="7238821" y="5089684"/>
            <a:ext cx="152400" cy="351830"/>
          </a:xfrm>
          <a:prstGeom prst="rect">
            <a:avLst/>
          </a:prstGeom>
          <a:noFill/>
          <a:ln/>
        </p:spPr>
        <p:txBody>
          <a:bodyPr wrap="none" rtlCol="0" anchor="t"/>
          <a:lstStyle/>
          <a:p>
            <a:pPr algn="ctr" indent="0" marL="0">
              <a:lnSpc>
                <a:spcPts val="2770"/>
              </a:lnSpc>
              <a:buNone/>
            </a:pPr>
            <a:r>
              <a:rPr lang="en-US" sz="2216" dirty="0">
                <a:solidFill>
                  <a:srgbClr val="272525"/>
                </a:solidFill>
                <a:latin typeface="Gelasio" pitchFamily="34" charset="0"/>
                <a:ea typeface="Gelasio" pitchFamily="34" charset="-122"/>
                <a:cs typeface="Gelasio" pitchFamily="34" charset="-120"/>
              </a:rPr>
              <a:t>3</a:t>
            </a:r>
            <a:endParaRPr lang="en-US" sz="2216" dirty="0"/>
          </a:p>
        </p:txBody>
      </p:sp>
      <p:sp>
        <p:nvSpPr>
          <p:cNvPr id="19" name="Text 16"/>
          <p:cNvSpPr/>
          <p:nvPr/>
        </p:nvSpPr>
        <p:spPr>
          <a:xfrm>
            <a:off x="8346996" y="5095518"/>
            <a:ext cx="2552700" cy="293132"/>
          </a:xfrm>
          <a:prstGeom prst="rect">
            <a:avLst/>
          </a:prstGeom>
          <a:noFill/>
          <a:ln/>
        </p:spPr>
        <p:txBody>
          <a:bodyPr wrap="none" rtlCol="0" anchor="t"/>
          <a:lstStyle/>
          <a:p>
            <a:pPr algn="l" indent="0" marL="0">
              <a:lnSpc>
                <a:spcPts val="2308"/>
              </a:lnSpc>
              <a:buNone/>
            </a:pPr>
            <a:r>
              <a:rPr lang="en-US" sz="1847" dirty="0">
                <a:solidFill>
                  <a:srgbClr val="272525"/>
                </a:solidFill>
                <a:latin typeface="Gelasio" pitchFamily="34" charset="0"/>
                <a:ea typeface="Gelasio" pitchFamily="34" charset="-122"/>
                <a:cs typeface="Gelasio" pitchFamily="34" charset="-120"/>
              </a:rPr>
              <a:t>Programmation système</a:t>
            </a:r>
            <a:endParaRPr lang="en-US" sz="1847" dirty="0"/>
          </a:p>
        </p:txBody>
      </p:sp>
      <p:sp>
        <p:nvSpPr>
          <p:cNvPr id="20" name="Text 17"/>
          <p:cNvSpPr/>
          <p:nvPr/>
        </p:nvSpPr>
        <p:spPr>
          <a:xfrm>
            <a:off x="8346996" y="5576173"/>
            <a:ext cx="3424238" cy="1800939"/>
          </a:xfrm>
          <a:prstGeom prst="rect">
            <a:avLst/>
          </a:prstGeom>
          <a:noFill/>
          <a:ln/>
        </p:spPr>
        <p:txBody>
          <a:bodyPr wrap="square" rtlCol="0" anchor="t"/>
          <a:lstStyle/>
          <a:p>
            <a:pPr algn="l" indent="0" marL="0">
              <a:lnSpc>
                <a:spcPts val="2364"/>
              </a:lnSpc>
              <a:buNone/>
            </a:pPr>
            <a:r>
              <a:rPr lang="en-US" sz="1477" dirty="0">
                <a:solidFill>
                  <a:srgbClr val="272525"/>
                </a:solidFill>
                <a:latin typeface="Lato" pitchFamily="34" charset="0"/>
                <a:ea typeface="Lato" pitchFamily="34" charset="-122"/>
                <a:cs typeface="Lato" pitchFamily="34" charset="-120"/>
              </a:rPr>
              <a:t>Pour le développement de systèmes d'exploitation ou de pilotes, des langages bas niveau comme C et C++ sont souvent utilisés. Ces langages permettent un contrôle précis du matériel et de la mémoire.</a:t>
            </a:r>
            <a:endParaRPr lang="en-US" sz="1477"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833199" y="2890123"/>
            <a:ext cx="4443889" cy="694373"/>
          </a:xfrm>
          <a:prstGeom prst="rect">
            <a:avLst/>
          </a:prstGeom>
          <a:noFill/>
          <a:ln/>
        </p:spPr>
        <p:txBody>
          <a:bodyPr wrap="none" rtlCol="0" anchor="t"/>
          <a:lstStyle/>
          <a:p>
            <a:pPr indent="0" marL="0">
              <a:lnSpc>
                <a:spcPts val="5468"/>
              </a:lnSpc>
              <a:buNone/>
            </a:pPr>
            <a:r>
              <a:rPr lang="en-US" sz="4374" dirty="0">
                <a:solidFill>
                  <a:srgbClr val="312F2B"/>
                </a:solidFill>
                <a:latin typeface="Gelasio" pitchFamily="34" charset="0"/>
                <a:ea typeface="Gelasio" pitchFamily="34" charset="-122"/>
                <a:cs typeface="Gelasio" pitchFamily="34" charset="-120"/>
              </a:rPr>
              <a:t>Conclusion</a:t>
            </a:r>
            <a:endParaRPr lang="en-US" sz="4374" dirty="0"/>
          </a:p>
        </p:txBody>
      </p:sp>
      <p:sp>
        <p:nvSpPr>
          <p:cNvPr id="5" name="Text 2"/>
          <p:cNvSpPr/>
          <p:nvPr/>
        </p:nvSpPr>
        <p:spPr>
          <a:xfrm>
            <a:off x="833199" y="3917752"/>
            <a:ext cx="7477601" cy="1421606"/>
          </a:xfrm>
          <a:prstGeom prst="rect">
            <a:avLst/>
          </a:prstGeom>
          <a:noFill/>
          <a:ln/>
        </p:spPr>
        <p:txBody>
          <a:bodyPr wrap="squar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Les langages de programmation offrent une multitude de possibilités pour les développeurs. Il est important de bien choisir le langage en fonction des exigences du projet et du domaine d'application. Apprenez-en davantage sur les langages qui vous intéressent et commencez à créer!</a:t>
            </a:r>
            <a:endParaRPr lang="en-US" sz="1750" dirty="0"/>
          </a:p>
        </p:txBody>
      </p:sp>
      <p:pic>
        <p:nvPicPr>
          <p:cNvPr id="6" name="Image 1" descr="preencoded.png">    </p:cNvPr>
          <p:cNvPicPr>
            <a:picLocks noChangeAspect="1"/>
          </p:cNvPicPr>
          <p:nvPr/>
        </p:nvPicPr>
        <p:blipFill>
          <a:blip r:embed="rId2"/>
          <a:stretch>
            <a:fillRect/>
          </a:stretch>
        </p:blipFill>
        <p:spPr>
          <a:xfrm>
            <a:off x="9144000" y="0"/>
            <a:ext cx="5486400" cy="82296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2023-09-17T13:32:21Z</dcterms:created>
  <dcterms:modified xsi:type="dcterms:W3CDTF">2023-09-17T13:32:21Z</dcterms:modified>
</cp:coreProperties>
</file>